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8" r:id="rId6"/>
    <p:sldId id="269" r:id="rId7"/>
    <p:sldId id="27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-96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Siklus akuisisi modal &amp; pembayaran kembali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411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865031"/>
            <a:ext cx="8610600" cy="641797"/>
          </a:xfrm>
        </p:spPr>
        <p:txBody>
          <a:bodyPr/>
          <a:lstStyle/>
          <a:p>
            <a:r>
              <a:rPr lang="id-ID" b="1" dirty="0" smtClean="0"/>
              <a:t>PROSEDUR ANALITIS SIKLUS INI</a:t>
            </a:r>
            <a:endParaRPr lang="id-ID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1584102"/>
            <a:ext cx="5079991" cy="850006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rgbClr val="FFC000"/>
                </a:solidFill>
              </a:rPr>
              <a:t>PROSEDUR ANALITIS</a:t>
            </a:r>
            <a:endParaRPr lang="id-ID" b="1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14414"/>
            <a:ext cx="5311775" cy="36042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sz="2400" b="1" dirty="0" smtClean="0"/>
              <a:t>HITUNG KEMBALI BEBAN BUNGA PD RATA2 TINGKAT BUNGA UTANG</a:t>
            </a:r>
          </a:p>
          <a:p>
            <a:pPr marL="457200" indent="-457200">
              <a:buAutoNum type="arabicPeriod"/>
            </a:pPr>
            <a:r>
              <a:rPr lang="id-ID" sz="2400" b="1" dirty="0" smtClean="0"/>
              <a:t>BANDINGKAN HUTANG2 YG BELUM LUNAS DG TAHUN SEBELUMNYA</a:t>
            </a:r>
          </a:p>
          <a:p>
            <a:pPr marL="457200" indent="-457200">
              <a:buAutoNum type="arabicPeriod"/>
            </a:pPr>
            <a:r>
              <a:rPr lang="id-ID" sz="2400" b="1" dirty="0" smtClean="0"/>
              <a:t>BANDINGKAN TOTAL SALDO POKOK, BEBAN BUNGA DG TAHUN SEBELUMNYA</a:t>
            </a:r>
            <a:endParaRPr lang="id-ID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584102"/>
            <a:ext cx="5105400" cy="85000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d-ID" b="1" dirty="0" smtClean="0">
                <a:solidFill>
                  <a:srgbClr val="FF0000"/>
                </a:solidFill>
              </a:rPr>
              <a:t>SALAH SAJI YG </a:t>
            </a:r>
          </a:p>
          <a:p>
            <a:pPr algn="ctr"/>
            <a:r>
              <a:rPr lang="id-ID" b="1" dirty="0" smtClean="0">
                <a:solidFill>
                  <a:srgbClr val="FF0000"/>
                </a:solidFill>
              </a:rPr>
              <a:t>MUNGKIN TERJADI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14414"/>
            <a:ext cx="5334000" cy="36042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sz="2800" b="1" dirty="0" smtClean="0"/>
              <a:t>SALAH SAJI  ATAS BEBAN BUNGA &amp; UTANG BUNGA</a:t>
            </a:r>
          </a:p>
          <a:p>
            <a:pPr marL="457200" indent="-457200">
              <a:buAutoNum type="arabicPeriod"/>
            </a:pPr>
            <a:r>
              <a:rPr lang="id-ID" sz="2800" b="1" dirty="0" smtClean="0"/>
              <a:t>PENGHAPUSAN ATAU SALAH SAJI UTANG</a:t>
            </a:r>
          </a:p>
          <a:p>
            <a:pPr marL="457200" indent="-457200">
              <a:buAutoNum type="arabicPeriod"/>
            </a:pPr>
            <a:r>
              <a:rPr lang="id-ID" sz="2800" b="1" dirty="0" smtClean="0"/>
              <a:t>SALAH SAJI ATAS BEBAN BUNGA &amp; UTANG BUNGA ATAS HUTANG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22221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0078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PENGUJIAN PERINCIAN SALDO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65162"/>
            <a:ext cx="10820400" cy="48535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b="1" dirty="0" smtClean="0">
                <a:solidFill>
                  <a:srgbClr val="FF0000"/>
                </a:solidFill>
              </a:rPr>
              <a:t>AUDIT DIMULAI DARI :</a:t>
            </a:r>
          </a:p>
          <a:p>
            <a:pPr marL="457200" indent="-457200">
              <a:buAutoNum type="arabicPeriod"/>
            </a:pPr>
            <a:r>
              <a:rPr lang="id-ID" sz="3200" b="1" dirty="0" smtClean="0">
                <a:solidFill>
                  <a:srgbClr val="FF0000"/>
                </a:solidFill>
              </a:rPr>
              <a:t>SKEDUL UTANG DAN UTANG BUNGA ( INFORMASI TERINCI UNTUK SELURUH TRANSAKSI YG TERJADI SEPANJANG TAHUN ATAS POKOK PINJAMAN DAN BUNGA, SALDO AWAL, DAN SALDO AKHIR UTANG DAN BUNGA)</a:t>
            </a:r>
          </a:p>
          <a:p>
            <a:pPr marL="0" indent="0">
              <a:buNone/>
            </a:pPr>
            <a:endParaRPr lang="id-ID" sz="3200" b="1" dirty="0" smtClean="0"/>
          </a:p>
          <a:p>
            <a:pPr marL="0" indent="0">
              <a:buNone/>
            </a:pPr>
            <a:r>
              <a:rPr lang="id-ID" sz="3200" b="1" dirty="0" smtClean="0"/>
              <a:t>2. INFORMASI TENTANG TANGGAL JATUH TEMPO, </a:t>
            </a:r>
          </a:p>
          <a:p>
            <a:pPr marL="0" indent="0">
              <a:buNone/>
            </a:pPr>
            <a:r>
              <a:rPr lang="id-ID" sz="3200" b="1" dirty="0"/>
              <a:t> </a:t>
            </a:r>
            <a:r>
              <a:rPr lang="id-ID" sz="3200" b="1" dirty="0" smtClean="0"/>
              <a:t>  TINGKAT BUNGA DAN ASET YG DIJADIKAN JAMINAN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213792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39424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Tujuan pembelajaran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3798"/>
            <a:ext cx="10820400" cy="4814888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 smtClean="0">
                <a:solidFill>
                  <a:srgbClr val="FF0000"/>
                </a:solidFill>
              </a:rPr>
              <a:t>1. IDENTIFIKASI AKUN &amp; KARAKTERISTIK UNIK DARI SIKLUS AKUISISI MODAL &amp; PEMBAYARAN KEMBALI</a:t>
            </a:r>
          </a:p>
          <a:p>
            <a:pPr algn="ctr"/>
            <a:r>
              <a:rPr lang="id-ID" sz="2800" b="1" dirty="0" smtClean="0"/>
              <a:t>2. MENDESAIAN &amp; MELAKUKAN PENGUJIAN AUDIT ATAS WESEL BAYAR &amp; AKUN &amp; TRANSAKSI TERKAIT</a:t>
            </a:r>
          </a:p>
          <a:p>
            <a:pPr algn="ctr"/>
            <a:r>
              <a:rPr lang="id-ID" sz="2800" b="1" dirty="0" smtClean="0"/>
              <a:t>3. MENGIDENTIFIKASI FOKUS UTAMA DALAM AUDIT TRANSAKSI EKUITAS PEMILIK</a:t>
            </a:r>
          </a:p>
          <a:p>
            <a:pPr algn="ctr"/>
            <a:r>
              <a:rPr lang="id-ID" sz="2800" b="1" dirty="0" smtClean="0">
                <a:solidFill>
                  <a:srgbClr val="FF0000"/>
                </a:solidFill>
              </a:rPr>
              <a:t>4. MENDESAIN &amp; MELAKUKAN PENGUJIAN PENGENDALIAN, PENGUJIAN SUBSTANTF ATAS TRANSAKSI,</a:t>
            </a:r>
          </a:p>
          <a:p>
            <a:pPr algn="ctr"/>
            <a:r>
              <a:rPr lang="id-ID" sz="2800" b="1" dirty="0" smtClean="0">
                <a:solidFill>
                  <a:srgbClr val="FF0000"/>
                </a:solidFill>
              </a:rPr>
              <a:t> DAN PENGUJIAN PERINCIAN SALDO</a:t>
            </a:r>
          </a:p>
          <a:p>
            <a:pPr algn="ctr"/>
            <a:r>
              <a:rPr lang="id-ID" sz="2800" b="1" dirty="0" smtClean="0">
                <a:solidFill>
                  <a:srgbClr val="FF0000"/>
                </a:solidFill>
              </a:rPr>
              <a:t> UNTUK MODAL SAHAM DAN SALDO LABA</a:t>
            </a:r>
            <a:endParaRPr lang="id-ID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74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84123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4 KARAKTERISTIK ATAS SIKLUS AKUISISI MODAL &amp; PEMBAYARAN KEMBALI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5922"/>
            <a:ext cx="10820400" cy="4402764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1. JUMLAH TRANSAKSI YG  MEMPENGARUHI SALDO AKUN HANYA SEDIKIT, TETAPI SETIAP TRANSAKSI BIASANYA SANGAT MATERIAL. SEPERTI PENERBITAN OBLIGASI</a:t>
            </a:r>
          </a:p>
          <a:p>
            <a:r>
              <a:rPr lang="id-ID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TIDAK DIMASUMKKANNYA ATAU SALAH SAJI SUATU </a:t>
            </a:r>
            <a:r>
              <a:rPr lang="id-ID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TRANSAKSI BISA SANGAT </a:t>
            </a:r>
            <a:r>
              <a:rPr lang="id-ID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MATERIAL, </a:t>
            </a:r>
          </a:p>
          <a:p>
            <a:r>
              <a:rPr lang="id-ID" sz="2800" b="1" dirty="0" smtClean="0"/>
              <a:t>3. MUNCUL HUBUNGAN LEGAL ANTARA ENTITAS KLIEN DENGAN PEMEGANG SAHAM, OBLIGASI ATAU PEMILIKAN DOKUMEN SEJENIS</a:t>
            </a:r>
          </a:p>
          <a:p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4. TERDAPAT HUBUNGAN LANGSUNG ANTARA AKUN BUNGA DAN DIVIDEN DENGAN UTANG DAN EKUITAS</a:t>
            </a:r>
            <a:endParaRPr lang="id-ID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5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781092"/>
          </a:xfrm>
        </p:spPr>
        <p:txBody>
          <a:bodyPr/>
          <a:lstStyle/>
          <a:p>
            <a:r>
              <a:rPr lang="id-ID" b="1" dirty="0" smtClean="0"/>
              <a:t>AKUN DIDALAM SIKLUS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5465"/>
            <a:ext cx="5334000" cy="4673219"/>
          </a:xfrm>
        </p:spPr>
        <p:txBody>
          <a:bodyPr>
            <a:normAutofit lnSpcReduction="10000"/>
          </a:bodyPr>
          <a:lstStyle/>
          <a:p>
            <a:r>
              <a:rPr lang="id-ID" sz="2800" b="1" dirty="0" smtClean="0"/>
              <a:t>1. UTANG DAGANG</a:t>
            </a:r>
          </a:p>
          <a:p>
            <a:r>
              <a:rPr lang="id-ID" sz="2800" b="1" dirty="0" smtClean="0"/>
              <a:t>2. UTANG KONTRAK</a:t>
            </a:r>
          </a:p>
          <a:p>
            <a:r>
              <a:rPr lang="id-ID" sz="2800" b="1" dirty="0" smtClean="0"/>
              <a:t>3. UTANG HIPOTEK</a:t>
            </a:r>
          </a:p>
          <a:p>
            <a:r>
              <a:rPr lang="id-ID" sz="2800" b="1" dirty="0" smtClean="0"/>
              <a:t>4. UTANG OBLIGASI</a:t>
            </a:r>
          </a:p>
          <a:p>
            <a:r>
              <a:rPr lang="id-ID" sz="2800" b="1" dirty="0" smtClean="0"/>
              <a:t>5. BEBAN BUNGA</a:t>
            </a:r>
          </a:p>
          <a:p>
            <a:r>
              <a:rPr lang="id-ID" sz="2800" b="1" dirty="0" smtClean="0"/>
              <a:t>6. ANGGARAN SALDO LABA</a:t>
            </a:r>
            <a:endParaRPr lang="id-ID" sz="2800" b="1" dirty="0"/>
          </a:p>
          <a:p>
            <a:r>
              <a:rPr lang="id-ID" sz="2800" b="1" dirty="0" smtClean="0"/>
              <a:t>7. KAS DI BANK</a:t>
            </a:r>
          </a:p>
          <a:p>
            <a:r>
              <a:rPr lang="id-ID" sz="2800" b="1" dirty="0" smtClean="0"/>
              <a:t>8. MODAL SAHAM BIASA</a:t>
            </a:r>
            <a:endParaRPr lang="id-ID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45465"/>
            <a:ext cx="5334000" cy="46732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  </a:t>
            </a:r>
            <a:r>
              <a:rPr lang="id-ID" sz="2400" b="1" dirty="0" smtClean="0"/>
              <a:t>9. MODAL SAHAM PREFEREN</a:t>
            </a:r>
          </a:p>
          <a:p>
            <a:pPr marL="0" indent="0">
              <a:buNone/>
            </a:pPr>
            <a:r>
              <a:rPr lang="id-ID" sz="2400" b="1" dirty="0" smtClean="0"/>
              <a:t>10. TAMBAH. MODAL ATAS NILAI PAR</a:t>
            </a:r>
          </a:p>
          <a:p>
            <a:pPr marL="0" indent="0">
              <a:buNone/>
            </a:pPr>
            <a:r>
              <a:rPr lang="id-ID" sz="2400" b="1" dirty="0" smtClean="0"/>
              <a:t>11. MODAL DONASI</a:t>
            </a:r>
          </a:p>
          <a:p>
            <a:pPr marL="0" indent="0">
              <a:buNone/>
            </a:pPr>
            <a:r>
              <a:rPr lang="id-ID" sz="2400" b="1" dirty="0" smtClean="0"/>
              <a:t>12. SALDO LABA</a:t>
            </a:r>
          </a:p>
          <a:p>
            <a:pPr marL="0" indent="0">
              <a:buNone/>
            </a:pPr>
            <a:r>
              <a:rPr lang="id-ID" sz="2400" b="1" dirty="0" smtClean="0"/>
              <a:t>13. UTANG DIVIDEN</a:t>
            </a:r>
          </a:p>
          <a:p>
            <a:pPr marL="0" indent="0">
              <a:buNone/>
            </a:pPr>
            <a:r>
              <a:rPr lang="id-ID" sz="2400" b="1" dirty="0" smtClean="0"/>
              <a:t>14. SAHAM TRESURI</a:t>
            </a:r>
          </a:p>
          <a:p>
            <a:pPr marL="0" indent="0">
              <a:buNone/>
            </a:pPr>
            <a:r>
              <a:rPr lang="id-ID" sz="2400" b="1" dirty="0" smtClean="0"/>
              <a:t>15. DIVIDEN YG DIUMUMKAN</a:t>
            </a:r>
          </a:p>
          <a:p>
            <a:pPr marL="0" indent="0">
              <a:buNone/>
            </a:pPr>
            <a:r>
              <a:rPr lang="id-ID" sz="2400" b="1" dirty="0" smtClean="0"/>
              <a:t>16. KEPEMILN PRIBADI-AKUN MODAL</a:t>
            </a:r>
          </a:p>
          <a:p>
            <a:pPr marL="0" indent="0">
              <a:buNone/>
            </a:pPr>
            <a:r>
              <a:rPr lang="id-ID" sz="2400" b="1" dirty="0" smtClean="0"/>
              <a:t>17. PERSEKUTUAN – AKUN MODAL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299408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865031"/>
            <a:ext cx="8610600" cy="641797"/>
          </a:xfrm>
        </p:spPr>
        <p:txBody>
          <a:bodyPr>
            <a:normAutofit/>
          </a:bodyPr>
          <a:lstStyle/>
          <a:p>
            <a:r>
              <a:rPr lang="id-ID" b="1" dirty="0" smtClean="0"/>
              <a:t>EKUITAS PEMILIK</a:t>
            </a:r>
            <a:endParaRPr lang="id-ID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1584102"/>
            <a:ext cx="5079991" cy="502275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rgbClr val="FFC000"/>
                </a:solidFill>
              </a:rPr>
              <a:t>PERUSAHAAN TERTUTUP</a:t>
            </a:r>
            <a:endParaRPr lang="id-ID" b="1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63651"/>
            <a:ext cx="5311775" cy="405503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sz="2400" b="1" dirty="0" smtClean="0"/>
              <a:t>SEDIKIT PEMEGANG SAHAM</a:t>
            </a:r>
          </a:p>
          <a:p>
            <a:pPr marL="457200" indent="-457200">
              <a:buAutoNum type="arabicPeriod"/>
            </a:pPr>
            <a:r>
              <a:rPr lang="id-ID" sz="2400" b="1" dirty="0" smtClean="0"/>
              <a:t>SEDIKIT TRANSAKSI SELAMA TAHUN BERJALAN</a:t>
            </a:r>
          </a:p>
          <a:p>
            <a:pPr marL="457200" indent="-457200">
              <a:buAutoNum type="arabicPeriod"/>
            </a:pPr>
            <a:r>
              <a:rPr lang="id-ID" sz="2400" b="1" dirty="0" smtClean="0"/>
              <a:t>JARANG MEMBAYAR DIVIDEN</a:t>
            </a:r>
          </a:p>
          <a:p>
            <a:pPr marL="457200" indent="-457200">
              <a:buAutoNum type="arabicPeriod"/>
            </a:pPr>
            <a:r>
              <a:rPr lang="id-ID" sz="2400" b="1" dirty="0" smtClean="0"/>
              <a:t>LBH MUDAH MEMVERIFIKASI MESKI TETEP HARUS DIUJI</a:t>
            </a:r>
            <a:endParaRPr lang="id-ID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584102"/>
            <a:ext cx="5105400" cy="502275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rgbClr val="FF0000"/>
                </a:solidFill>
              </a:rPr>
              <a:t>PERUSAHAAN TERBUKA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63651"/>
            <a:ext cx="5334000" cy="405503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sz="2800" b="1" dirty="0" smtClean="0"/>
              <a:t>LBH BANYAK PEMEGANG SAHAM</a:t>
            </a:r>
          </a:p>
          <a:p>
            <a:pPr marL="514350" indent="-514350">
              <a:buAutoNum type="arabicPeriod"/>
            </a:pPr>
            <a:r>
              <a:rPr lang="id-ID" sz="2800" b="1" dirty="0" smtClean="0"/>
              <a:t>BYK PERUBAHAN PD INDIVIDU PEMEGANG SAHAM</a:t>
            </a:r>
          </a:p>
          <a:p>
            <a:pPr marL="514350" indent="-514350">
              <a:buAutoNum type="arabicPeriod"/>
            </a:pPr>
            <a:r>
              <a:rPr lang="id-ID" sz="2800" b="1" dirty="0" smtClean="0"/>
              <a:t>MEMBAYAR DIVIDEN</a:t>
            </a:r>
          </a:p>
          <a:p>
            <a:pPr marL="0" indent="0">
              <a:buNone/>
            </a:pPr>
            <a:r>
              <a:rPr lang="id-ID" sz="2800" b="1" dirty="0" smtClean="0"/>
              <a:t>4. </a:t>
            </a:r>
            <a:r>
              <a:rPr lang="id-ID" sz="2800" b="1" dirty="0"/>
              <a:t>LBH </a:t>
            </a:r>
            <a:r>
              <a:rPr lang="id-ID" sz="2800" b="1" dirty="0" smtClean="0"/>
              <a:t>KOMPLEK MEM VERIFIKASI </a:t>
            </a:r>
            <a:r>
              <a:rPr lang="id-ID" sz="2800" b="1" dirty="0"/>
              <a:t>MESKI TETEP HARUS DIUJI</a:t>
            </a:r>
          </a:p>
          <a:p>
            <a:pPr marL="0" indent="0">
              <a:buNone/>
            </a:pP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87296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1366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AUDIT DIVIDEN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8040"/>
            <a:ext cx="10820400" cy="4840646"/>
          </a:xfrm>
        </p:spPr>
        <p:txBody>
          <a:bodyPr>
            <a:normAutofit/>
          </a:bodyPr>
          <a:lstStyle/>
          <a:p>
            <a:pPr marL="457200" indent="-457200" algn="ctr">
              <a:buAutoNum type="arabicPeriod"/>
            </a:pPr>
            <a:r>
              <a:rPr lang="id-ID" sz="3600" b="1" dirty="0" smtClean="0">
                <a:solidFill>
                  <a:srgbClr val="FF0000"/>
                </a:solidFill>
              </a:rPr>
              <a:t>DIVIDEN YG TERCATAT BENAR TERJADI</a:t>
            </a:r>
          </a:p>
          <a:p>
            <a:pPr marL="457200" indent="-457200" algn="ctr">
              <a:buAutoNum type="arabicPeriod"/>
            </a:pPr>
            <a:r>
              <a:rPr lang="id-ID" sz="3600" b="1" dirty="0" smtClean="0">
                <a:solidFill>
                  <a:srgbClr val="FF0000"/>
                </a:solidFill>
              </a:rPr>
              <a:t>DIVIDEN YG ADA SUDAH DICATAT</a:t>
            </a:r>
          </a:p>
          <a:p>
            <a:pPr marL="457200" indent="-457200" algn="ctr">
              <a:buAutoNum type="arabicPeriod"/>
            </a:pPr>
            <a:r>
              <a:rPr lang="id-ID" sz="3600" b="1" dirty="0" smtClean="0">
                <a:solidFill>
                  <a:srgbClr val="FF0000"/>
                </a:solidFill>
              </a:rPr>
              <a:t>DIVIDEN DICATAT DENGAN AKURAT</a:t>
            </a:r>
          </a:p>
          <a:p>
            <a:pPr marL="457200" indent="-457200" algn="ctr">
              <a:buAutoNum type="arabicPeriod"/>
            </a:pPr>
            <a:r>
              <a:rPr lang="id-ID" sz="3600" b="1" dirty="0" smtClean="0">
                <a:solidFill>
                  <a:srgbClr val="FF0000"/>
                </a:solidFill>
              </a:rPr>
              <a:t>PEMBANG SAHAM  DILAKUKAN KEPADA PEMEGANG SAHAM YG BENAR2 ADA</a:t>
            </a:r>
          </a:p>
          <a:p>
            <a:pPr marL="457200" indent="-457200" algn="ctr">
              <a:buAutoNum type="arabicPeriod"/>
            </a:pPr>
            <a:r>
              <a:rPr lang="id-ID" sz="3600" b="1" dirty="0" smtClean="0">
                <a:solidFill>
                  <a:srgbClr val="FF0000"/>
                </a:solidFill>
              </a:rPr>
              <a:t>UTANG DIVIDEN DICATAT</a:t>
            </a:r>
          </a:p>
          <a:p>
            <a:pPr marL="457200" indent="-457200" algn="ctr">
              <a:buAutoNum type="arabicPeriod"/>
            </a:pPr>
            <a:r>
              <a:rPr lang="id-ID" sz="3600" b="1" dirty="0" smtClean="0">
                <a:solidFill>
                  <a:srgbClr val="FF0000"/>
                </a:solidFill>
              </a:rPr>
              <a:t>UTANG DIVIDEN DICATAT DG AKURAT</a:t>
            </a:r>
            <a:endParaRPr lang="id-ID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41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57503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AUDIT SALDO LABA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9404"/>
            <a:ext cx="10820400" cy="487928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3600" b="1" dirty="0" smtClean="0">
                <a:solidFill>
                  <a:srgbClr val="FF0000"/>
                </a:solidFill>
              </a:rPr>
              <a:t>LABA BERSIH TAHUN BERJALAN</a:t>
            </a:r>
          </a:p>
          <a:p>
            <a:pPr marL="457200" indent="-457200">
              <a:buAutoNum type="arabicPeriod"/>
            </a:pPr>
            <a:r>
              <a:rPr lang="id-ID" sz="3600" b="1" dirty="0" smtClean="0">
                <a:solidFill>
                  <a:srgbClr val="FF0000"/>
                </a:solidFill>
              </a:rPr>
              <a:t>DIVIDEN YANG DIUMUMKAN</a:t>
            </a:r>
          </a:p>
          <a:p>
            <a:pPr marL="457200" indent="-457200">
              <a:buAutoNum type="arabicPeriod"/>
            </a:pPr>
            <a:r>
              <a:rPr lang="id-ID" sz="3600" b="1" dirty="0" smtClean="0">
                <a:solidFill>
                  <a:srgbClr val="FF0000"/>
                </a:solidFill>
              </a:rPr>
              <a:t>PERUBAHAN SALDO LABA :</a:t>
            </a:r>
          </a:p>
          <a:p>
            <a:pPr marL="0" indent="0">
              <a:buNone/>
            </a:pPr>
            <a:r>
              <a:rPr lang="id-ID" sz="3600" b="1" dirty="0" smtClean="0">
                <a:solidFill>
                  <a:srgbClr val="FF0000"/>
                </a:solidFill>
              </a:rPr>
              <a:t>	A. KOREKSI LABA TAHUN SEBELUMNYA</a:t>
            </a:r>
          </a:p>
          <a:p>
            <a:pPr marL="0" indent="0">
              <a:buNone/>
            </a:pPr>
            <a:r>
              <a:rPr lang="id-ID" sz="3600" b="1" dirty="0">
                <a:solidFill>
                  <a:srgbClr val="FF0000"/>
                </a:solidFill>
              </a:rPr>
              <a:t>	</a:t>
            </a:r>
            <a:r>
              <a:rPr lang="id-ID" sz="3600" b="1" dirty="0" smtClean="0">
                <a:solidFill>
                  <a:srgbClr val="FF0000"/>
                </a:solidFill>
              </a:rPr>
              <a:t>B. PENYES. PERIODE SEBELUMNYA YG</a:t>
            </a:r>
          </a:p>
          <a:p>
            <a:pPr marL="0" indent="0">
              <a:buNone/>
            </a:pPr>
            <a:r>
              <a:rPr lang="id-ID" sz="3600" b="1" dirty="0">
                <a:solidFill>
                  <a:srgbClr val="FF0000"/>
                </a:solidFill>
              </a:rPr>
              <a:t> </a:t>
            </a:r>
            <a:r>
              <a:rPr lang="id-ID" sz="3600" b="1" dirty="0" smtClean="0">
                <a:solidFill>
                  <a:srgbClr val="FF0000"/>
                </a:solidFill>
              </a:rPr>
              <a:t>          DIBEBANKAN PD SALDO LABA</a:t>
            </a:r>
          </a:p>
          <a:p>
            <a:pPr marL="0" indent="0">
              <a:buNone/>
            </a:pPr>
            <a:r>
              <a:rPr lang="id-ID" sz="3600" b="1" dirty="0">
                <a:solidFill>
                  <a:srgbClr val="FF0000"/>
                </a:solidFill>
              </a:rPr>
              <a:t>	</a:t>
            </a:r>
            <a:r>
              <a:rPr lang="id-ID" sz="3600" b="1" dirty="0" smtClean="0">
                <a:solidFill>
                  <a:srgbClr val="FF0000"/>
                </a:solidFill>
              </a:rPr>
              <a:t>C. PENYUSUNAN / PENGURANGAN SALDO </a:t>
            </a:r>
          </a:p>
          <a:p>
            <a:pPr marL="0" indent="0">
              <a:buNone/>
            </a:pPr>
            <a:r>
              <a:rPr lang="id-ID" sz="3600" b="1" dirty="0">
                <a:solidFill>
                  <a:srgbClr val="FF0000"/>
                </a:solidFill>
              </a:rPr>
              <a:t> </a:t>
            </a:r>
            <a:r>
              <a:rPr lang="id-ID" sz="3600" b="1" dirty="0" smtClean="0">
                <a:solidFill>
                  <a:srgbClr val="FF0000"/>
                </a:solidFill>
              </a:rPr>
              <a:t>           LABA</a:t>
            </a:r>
            <a:endParaRPr lang="id-ID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3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742455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4 PENGENDALIAN </a:t>
            </a:r>
            <a:r>
              <a:rPr lang="id-ID" b="1" dirty="0" smtClean="0"/>
              <a:t>INTERNAL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hutang</a:t>
            </a:r>
            <a:r>
              <a:rPr lang="en-US" b="1" smtClean="0"/>
              <a:t/>
            </a:r>
            <a:br>
              <a:rPr lang="en-US" b="1" smtClean="0"/>
            </a:b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sz="2800" b="1" dirty="0" smtClean="0"/>
              <a:t>OTORITAS YG MEMADAI (BIASANYA DITANDA TANGANI 2 PERSON YG BERTANGGUNGJAWAB BAIK HUTANG  &amp; MODAL PEMILIK = PENERIBITAN, PENGUMUMAN DIVIDEN)</a:t>
            </a:r>
          </a:p>
          <a:p>
            <a:pPr marL="457200" indent="-457200">
              <a:buAutoNum type="arabicPeriod" startAt="2"/>
            </a:pPr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PENGENDALIAN YG MEMADAI PEMBAYARAN POKOK PINJAMAN DAN BUNGA DAN PEMBAYARAN DIVIDEN</a:t>
            </a:r>
          </a:p>
          <a:p>
            <a:pPr marL="457200" indent="-457200">
              <a:buAutoNum type="arabicPeriod" startAt="2"/>
            </a:pPr>
            <a:r>
              <a:rPr lang="id-ID" sz="2800" b="1" dirty="0" smtClean="0"/>
              <a:t>DOKUMEN &amp; PENCATATAN YG MEMADAI</a:t>
            </a:r>
            <a:endParaRPr lang="id-ID" sz="2800" b="1" dirty="0" smtClean="0">
              <a:solidFill>
                <a:srgbClr val="FFC000"/>
              </a:solidFill>
            </a:endParaRPr>
          </a:p>
          <a:p>
            <a:pPr marL="457200" indent="-457200">
              <a:buAutoNum type="arabicPeriod" startAt="2"/>
            </a:pPr>
            <a:r>
              <a:rPr lang="id-ID" sz="2800" b="1" dirty="0" smtClean="0">
                <a:solidFill>
                  <a:srgbClr val="FFC000"/>
                </a:solidFill>
              </a:rPr>
              <a:t>VERIFIKASI INDEPENDEN SECARA PERIODIK DG CARA  DIREKONSILIASI DENGAN BUKU BESAR DAN DIBANDINGKAN DENGAN CATATAN BUKU BANTU</a:t>
            </a:r>
            <a:endParaRPr lang="id-ID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5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479" y="764373"/>
            <a:ext cx="8610600" cy="742455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PENGUJIAN SUBSTANTIF ATAS TRANSAKSI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6828"/>
            <a:ext cx="10820400" cy="4711857"/>
          </a:xfrm>
        </p:spPr>
        <p:txBody>
          <a:bodyPr/>
          <a:lstStyle/>
          <a:p>
            <a:pPr marL="0" indent="0" algn="ctr">
              <a:buNone/>
            </a:pPr>
            <a:r>
              <a:rPr lang="id-ID" sz="3200" b="1" dirty="0" smtClean="0">
                <a:solidFill>
                  <a:srgbClr val="FFC000"/>
                </a:solidFill>
              </a:rPr>
              <a:t>AUDITOR MELAKUKAN VERIFIKASI 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rgbClr val="FFC000"/>
                </a:solidFill>
              </a:rPr>
              <a:t>PENCATATAN YG AKURAT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rgbClr val="FFC000"/>
                </a:solidFill>
              </a:rPr>
              <a:t> TERHADAP 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rgbClr val="FFC000"/>
                </a:solidFill>
              </a:rPr>
              <a:t>BUKTI PENERIMAAN DARI 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rgbClr val="FFC000"/>
                </a:solidFill>
              </a:rPr>
              <a:t>PENCAIRAN 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rgbClr val="FFC000"/>
                </a:solidFill>
              </a:rPr>
              <a:t>DAN PEMBAYARAN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rgbClr val="FFC000"/>
                </a:solidFill>
              </a:rPr>
              <a:t> POKOK &amp; BUNGA</a:t>
            </a:r>
            <a:endParaRPr lang="id-ID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0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107</TotalTime>
  <Words>519</Words>
  <Application>Microsoft Office PowerPoint</Application>
  <PresentationFormat>Custom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Vapor Trail</vt:lpstr>
      <vt:lpstr>Siklus akuisisi modal &amp; pembayaran kembali</vt:lpstr>
      <vt:lpstr>Tujuan pembelajaran</vt:lpstr>
      <vt:lpstr>4 KARAKTERISTIK ATAS SIKLUS AKUISISI MODAL &amp; PEMBAYARAN KEMBALI</vt:lpstr>
      <vt:lpstr>AKUN DIDALAM SIKLUS</vt:lpstr>
      <vt:lpstr>EKUITAS PEMILIK</vt:lpstr>
      <vt:lpstr>AUDIT DIVIDEN</vt:lpstr>
      <vt:lpstr>AUDIT SALDO LABA</vt:lpstr>
      <vt:lpstr>4 PENGENDALIAN INTERNAL untuk hutang </vt:lpstr>
      <vt:lpstr>PENGUJIAN SUBSTANTIF ATAS TRANSAKSI</vt:lpstr>
      <vt:lpstr>PROSEDUR ANALITIS SIKLUS INI</vt:lpstr>
      <vt:lpstr>PENGUJIAN PERINCIAN SALDO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Siklus akuisisi modal &amp; pembayaran kembali</dc:title>
  <dc:creator>Limitless</dc:creator>
  <cp:lastModifiedBy>anik</cp:lastModifiedBy>
  <cp:revision>14</cp:revision>
  <dcterms:created xsi:type="dcterms:W3CDTF">2014-12-14T13:30:13Z</dcterms:created>
  <dcterms:modified xsi:type="dcterms:W3CDTF">2015-12-08T00:12:46Z</dcterms:modified>
</cp:coreProperties>
</file>